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FF"/>
    <a:srgbClr val="0000FF"/>
    <a:srgbClr val="3333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AC708-FBE0-4314-B421-17F12126AAC2}" type="doc">
      <dgm:prSet loTypeId="urn:microsoft.com/office/officeart/2005/8/layout/pyramid2" loCatId="list" qsTypeId="urn:microsoft.com/office/officeart/2005/8/quickstyle/3d5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68B136E-A885-4EBB-9E5F-039515597456}">
      <dgm:prSet phldrT="[Текст]"/>
      <dgm:spPr/>
      <dgm:t>
        <a:bodyPr/>
        <a:lstStyle/>
        <a:p>
          <a:r>
            <a:rPr lang="ru-RU" b="1" dirty="0" smtClean="0"/>
            <a:t>Сметана</a:t>
          </a:r>
          <a:endParaRPr lang="ru-RU" b="1" dirty="0"/>
        </a:p>
      </dgm:t>
    </dgm:pt>
    <dgm:pt modelId="{6947D9FF-8630-4725-8F9C-B177F1E38B3C}" type="parTrans" cxnId="{3CD7E01D-E309-4ED5-A6DB-15C5A22FE5F6}">
      <dgm:prSet/>
      <dgm:spPr/>
      <dgm:t>
        <a:bodyPr/>
        <a:lstStyle/>
        <a:p>
          <a:endParaRPr lang="ru-RU"/>
        </a:p>
      </dgm:t>
    </dgm:pt>
    <dgm:pt modelId="{8FADDDB3-98DF-455A-85F7-33C9EAAADAC5}" type="sibTrans" cxnId="{3CD7E01D-E309-4ED5-A6DB-15C5A22FE5F6}">
      <dgm:prSet/>
      <dgm:spPr/>
      <dgm:t>
        <a:bodyPr/>
        <a:lstStyle/>
        <a:p>
          <a:endParaRPr lang="ru-RU"/>
        </a:p>
      </dgm:t>
    </dgm:pt>
    <dgm:pt modelId="{80B446C3-3D42-4666-AA7A-8B11EAB56DB9}">
      <dgm:prSet phldrT="[Текст]"/>
      <dgm:spPr/>
      <dgm:t>
        <a:bodyPr/>
        <a:lstStyle/>
        <a:p>
          <a:r>
            <a:rPr lang="ru-RU" b="1" dirty="0" smtClean="0"/>
            <a:t>Масло</a:t>
          </a:r>
          <a:endParaRPr lang="ru-RU" b="1" dirty="0"/>
        </a:p>
      </dgm:t>
    </dgm:pt>
    <dgm:pt modelId="{C27143E7-178B-46A1-882A-EA845FB7A804}" type="parTrans" cxnId="{FCC379BB-19A3-4853-A260-E9CE1ABF3F66}">
      <dgm:prSet/>
      <dgm:spPr/>
      <dgm:t>
        <a:bodyPr/>
        <a:lstStyle/>
        <a:p>
          <a:endParaRPr lang="ru-RU"/>
        </a:p>
      </dgm:t>
    </dgm:pt>
    <dgm:pt modelId="{ADA08DC4-CD8E-4C04-AFB2-6A0872C73543}" type="sibTrans" cxnId="{FCC379BB-19A3-4853-A260-E9CE1ABF3F66}">
      <dgm:prSet/>
      <dgm:spPr/>
      <dgm:t>
        <a:bodyPr/>
        <a:lstStyle/>
        <a:p>
          <a:endParaRPr lang="ru-RU"/>
        </a:p>
      </dgm:t>
    </dgm:pt>
    <dgm:pt modelId="{F3E50069-74C4-4454-8FB4-D71EA0DAB2E4}">
      <dgm:prSet phldrT="[Текст]"/>
      <dgm:spPr/>
      <dgm:t>
        <a:bodyPr/>
        <a:lstStyle/>
        <a:p>
          <a:r>
            <a:rPr lang="ru-RU" b="1" dirty="0" smtClean="0"/>
            <a:t>Творог</a:t>
          </a:r>
          <a:endParaRPr lang="ru-RU" b="1" dirty="0"/>
        </a:p>
      </dgm:t>
    </dgm:pt>
    <dgm:pt modelId="{483A2CBA-8752-4C9C-BB08-2E36DDCCAE13}" type="parTrans" cxnId="{72D6FECC-C42B-4E67-8FA4-C610EB280385}">
      <dgm:prSet/>
      <dgm:spPr/>
      <dgm:t>
        <a:bodyPr/>
        <a:lstStyle/>
        <a:p>
          <a:endParaRPr lang="ru-RU"/>
        </a:p>
      </dgm:t>
    </dgm:pt>
    <dgm:pt modelId="{46994346-940C-4E7F-B947-53FF03631F0A}" type="sibTrans" cxnId="{72D6FECC-C42B-4E67-8FA4-C610EB280385}">
      <dgm:prSet/>
      <dgm:spPr/>
      <dgm:t>
        <a:bodyPr/>
        <a:lstStyle/>
        <a:p>
          <a:endParaRPr lang="ru-RU"/>
        </a:p>
      </dgm:t>
    </dgm:pt>
    <dgm:pt modelId="{BC485DEA-AC14-4CD0-8BC9-AB535702BBA6}">
      <dgm:prSet/>
      <dgm:spPr/>
      <dgm:t>
        <a:bodyPr/>
        <a:lstStyle/>
        <a:p>
          <a:r>
            <a:rPr lang="ru-RU" b="1" dirty="0" smtClean="0"/>
            <a:t>Кефир</a:t>
          </a:r>
          <a:endParaRPr lang="ru-RU" b="1" dirty="0"/>
        </a:p>
      </dgm:t>
    </dgm:pt>
    <dgm:pt modelId="{71651D03-5147-47E6-B4F5-A6E3884A7E40}" type="parTrans" cxnId="{DB5608F3-82ED-477F-9D9F-0BF1D2963CCF}">
      <dgm:prSet/>
      <dgm:spPr/>
      <dgm:t>
        <a:bodyPr/>
        <a:lstStyle/>
        <a:p>
          <a:endParaRPr lang="ru-RU"/>
        </a:p>
      </dgm:t>
    </dgm:pt>
    <dgm:pt modelId="{F571D861-2F40-4DDC-BFA4-310C7E0950D2}" type="sibTrans" cxnId="{DB5608F3-82ED-477F-9D9F-0BF1D2963CCF}">
      <dgm:prSet/>
      <dgm:spPr/>
      <dgm:t>
        <a:bodyPr/>
        <a:lstStyle/>
        <a:p>
          <a:endParaRPr lang="ru-RU"/>
        </a:p>
      </dgm:t>
    </dgm:pt>
    <dgm:pt modelId="{E7599AA1-980E-42B0-B294-4CB2696A42D2}">
      <dgm:prSet/>
      <dgm:spPr/>
      <dgm:t>
        <a:bodyPr/>
        <a:lstStyle/>
        <a:p>
          <a:r>
            <a:rPr lang="ru-RU" b="1" dirty="0" smtClean="0"/>
            <a:t>Йогурт</a:t>
          </a:r>
          <a:endParaRPr lang="ru-RU" b="1" dirty="0"/>
        </a:p>
      </dgm:t>
    </dgm:pt>
    <dgm:pt modelId="{C6594077-FC5D-4463-B737-9AB1287C1928}" type="parTrans" cxnId="{271F9EF0-4237-4870-8557-F597A73818AB}">
      <dgm:prSet/>
      <dgm:spPr/>
      <dgm:t>
        <a:bodyPr/>
        <a:lstStyle/>
        <a:p>
          <a:endParaRPr lang="ru-RU"/>
        </a:p>
      </dgm:t>
    </dgm:pt>
    <dgm:pt modelId="{06B8F21D-0D3C-4900-A18A-92B053AE36EA}" type="sibTrans" cxnId="{271F9EF0-4237-4870-8557-F597A73818AB}">
      <dgm:prSet/>
      <dgm:spPr/>
      <dgm:t>
        <a:bodyPr/>
        <a:lstStyle/>
        <a:p>
          <a:endParaRPr lang="ru-RU"/>
        </a:p>
      </dgm:t>
    </dgm:pt>
    <dgm:pt modelId="{50B0D443-C26C-4C74-9443-06A69858C6E8}">
      <dgm:prSet/>
      <dgm:spPr/>
      <dgm:t>
        <a:bodyPr/>
        <a:lstStyle/>
        <a:p>
          <a:r>
            <a:rPr lang="ru-RU" b="1" dirty="0" smtClean="0"/>
            <a:t>Сыр</a:t>
          </a:r>
          <a:endParaRPr lang="ru-RU" b="1" dirty="0"/>
        </a:p>
      </dgm:t>
    </dgm:pt>
    <dgm:pt modelId="{C0BEAF0A-A9D2-4A46-9494-B6FE82FFCE71}" type="parTrans" cxnId="{8C834532-6AA7-4BB2-9A82-BF9BF4D4D7AD}">
      <dgm:prSet/>
      <dgm:spPr/>
      <dgm:t>
        <a:bodyPr/>
        <a:lstStyle/>
        <a:p>
          <a:endParaRPr lang="ru-RU"/>
        </a:p>
      </dgm:t>
    </dgm:pt>
    <dgm:pt modelId="{450F339B-A6AD-4048-A378-6850AD29E473}" type="sibTrans" cxnId="{8C834532-6AA7-4BB2-9A82-BF9BF4D4D7AD}">
      <dgm:prSet/>
      <dgm:spPr/>
      <dgm:t>
        <a:bodyPr/>
        <a:lstStyle/>
        <a:p>
          <a:endParaRPr lang="ru-RU"/>
        </a:p>
      </dgm:t>
    </dgm:pt>
    <dgm:pt modelId="{DB5110C0-1DCF-4628-9105-235F6068ED3D}" type="pres">
      <dgm:prSet presAssocID="{86FAC708-FBE0-4314-B421-17F12126AA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D0CF86B-7C60-44C2-9DCB-9599EAFEB2A5}" type="pres">
      <dgm:prSet presAssocID="{86FAC708-FBE0-4314-B421-17F12126AAC2}" presName="pyramid" presStyleLbl="node1" presStyleIdx="0" presStyleCnt="1"/>
      <dgm:spPr/>
    </dgm:pt>
    <dgm:pt modelId="{97DD3F5C-3E4C-43AB-BE9B-AC805150894D}" type="pres">
      <dgm:prSet presAssocID="{86FAC708-FBE0-4314-B421-17F12126AAC2}" presName="theList" presStyleCnt="0"/>
      <dgm:spPr/>
    </dgm:pt>
    <dgm:pt modelId="{6D07523B-D9B4-4933-BD8E-AB6E23DC9D37}" type="pres">
      <dgm:prSet presAssocID="{168B136E-A885-4EBB-9E5F-039515597456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F9D9E-90B0-4046-80D8-00C1D7D02B9D}" type="pres">
      <dgm:prSet presAssocID="{168B136E-A885-4EBB-9E5F-039515597456}" presName="aSpace" presStyleCnt="0"/>
      <dgm:spPr/>
    </dgm:pt>
    <dgm:pt modelId="{89678BD4-8289-4D6D-BF24-3815AB8B635C}" type="pres">
      <dgm:prSet presAssocID="{80B446C3-3D42-4666-AA7A-8B11EAB56DB9}" presName="aNode" presStyleLbl="fgAcc1" presStyleIdx="1" presStyleCnt="6" custLinFactNeighborX="621" custLinFactNeighborY="-47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E7F84-3728-4EF3-9070-37F46C9F0F59}" type="pres">
      <dgm:prSet presAssocID="{80B446C3-3D42-4666-AA7A-8B11EAB56DB9}" presName="aSpace" presStyleCnt="0"/>
      <dgm:spPr/>
    </dgm:pt>
    <dgm:pt modelId="{EA3A3DBE-76BD-419F-9D53-D42E99CCE197}" type="pres">
      <dgm:prSet presAssocID="{F3E50069-74C4-4454-8FB4-D71EA0DAB2E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C05F2-4EBE-4B06-BFD5-1022992F7092}" type="pres">
      <dgm:prSet presAssocID="{F3E50069-74C4-4454-8FB4-D71EA0DAB2E4}" presName="aSpace" presStyleCnt="0"/>
      <dgm:spPr/>
    </dgm:pt>
    <dgm:pt modelId="{2CD8FA4E-F30F-4468-B805-279636B45389}" type="pres">
      <dgm:prSet presAssocID="{BC485DEA-AC14-4CD0-8BC9-AB535702BBA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051EF-D6FE-4A69-90B1-0154B1956B46}" type="pres">
      <dgm:prSet presAssocID="{BC485DEA-AC14-4CD0-8BC9-AB535702BBA6}" presName="aSpace" presStyleCnt="0"/>
      <dgm:spPr/>
    </dgm:pt>
    <dgm:pt modelId="{B11AAD24-413A-49FD-9813-B08367AF173F}" type="pres">
      <dgm:prSet presAssocID="{E7599AA1-980E-42B0-B294-4CB2696A42D2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0A8DB-074A-493A-A97F-8F27886BE843}" type="pres">
      <dgm:prSet presAssocID="{E7599AA1-980E-42B0-B294-4CB2696A42D2}" presName="aSpace" presStyleCnt="0"/>
      <dgm:spPr/>
    </dgm:pt>
    <dgm:pt modelId="{69F8694C-8DAB-4381-9359-F86F7F88A668}" type="pres">
      <dgm:prSet presAssocID="{50B0D443-C26C-4C74-9443-06A69858C6E8}" presName="aNode" presStyleLbl="fgAcc1" presStyleIdx="5" presStyleCnt="6" custLinFactNeighborX="-1430" custLinFactNeighborY="47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441AB-A479-404A-8A94-E23DA4C3EF9E}" type="pres">
      <dgm:prSet presAssocID="{50B0D443-C26C-4C74-9443-06A69858C6E8}" presName="aSpace" presStyleCnt="0"/>
      <dgm:spPr/>
    </dgm:pt>
  </dgm:ptLst>
  <dgm:cxnLst>
    <dgm:cxn modelId="{FCC379BB-19A3-4853-A260-E9CE1ABF3F66}" srcId="{86FAC708-FBE0-4314-B421-17F12126AAC2}" destId="{80B446C3-3D42-4666-AA7A-8B11EAB56DB9}" srcOrd="1" destOrd="0" parTransId="{C27143E7-178B-46A1-882A-EA845FB7A804}" sibTransId="{ADA08DC4-CD8E-4C04-AFB2-6A0872C73543}"/>
    <dgm:cxn modelId="{ABF1C41D-D5E3-4AFC-A26B-A6E94828F810}" type="presOf" srcId="{E7599AA1-980E-42B0-B294-4CB2696A42D2}" destId="{B11AAD24-413A-49FD-9813-B08367AF173F}" srcOrd="0" destOrd="0" presId="urn:microsoft.com/office/officeart/2005/8/layout/pyramid2"/>
    <dgm:cxn modelId="{DB5608F3-82ED-477F-9D9F-0BF1D2963CCF}" srcId="{86FAC708-FBE0-4314-B421-17F12126AAC2}" destId="{BC485DEA-AC14-4CD0-8BC9-AB535702BBA6}" srcOrd="3" destOrd="0" parTransId="{71651D03-5147-47E6-B4F5-A6E3884A7E40}" sibTransId="{F571D861-2F40-4DDC-BFA4-310C7E0950D2}"/>
    <dgm:cxn modelId="{3CD7E01D-E309-4ED5-A6DB-15C5A22FE5F6}" srcId="{86FAC708-FBE0-4314-B421-17F12126AAC2}" destId="{168B136E-A885-4EBB-9E5F-039515597456}" srcOrd="0" destOrd="0" parTransId="{6947D9FF-8630-4725-8F9C-B177F1E38B3C}" sibTransId="{8FADDDB3-98DF-455A-85F7-33C9EAAADAC5}"/>
    <dgm:cxn modelId="{8C834532-6AA7-4BB2-9A82-BF9BF4D4D7AD}" srcId="{86FAC708-FBE0-4314-B421-17F12126AAC2}" destId="{50B0D443-C26C-4C74-9443-06A69858C6E8}" srcOrd="5" destOrd="0" parTransId="{C0BEAF0A-A9D2-4A46-9494-B6FE82FFCE71}" sibTransId="{450F339B-A6AD-4048-A378-6850AD29E473}"/>
    <dgm:cxn modelId="{271F9EF0-4237-4870-8557-F597A73818AB}" srcId="{86FAC708-FBE0-4314-B421-17F12126AAC2}" destId="{E7599AA1-980E-42B0-B294-4CB2696A42D2}" srcOrd="4" destOrd="0" parTransId="{C6594077-FC5D-4463-B737-9AB1287C1928}" sibTransId="{06B8F21D-0D3C-4900-A18A-92B053AE36EA}"/>
    <dgm:cxn modelId="{72D6FECC-C42B-4E67-8FA4-C610EB280385}" srcId="{86FAC708-FBE0-4314-B421-17F12126AAC2}" destId="{F3E50069-74C4-4454-8FB4-D71EA0DAB2E4}" srcOrd="2" destOrd="0" parTransId="{483A2CBA-8752-4C9C-BB08-2E36DDCCAE13}" sibTransId="{46994346-940C-4E7F-B947-53FF03631F0A}"/>
    <dgm:cxn modelId="{4D5A8757-0696-4E45-80FC-5535DAED5ED7}" type="presOf" srcId="{BC485DEA-AC14-4CD0-8BC9-AB535702BBA6}" destId="{2CD8FA4E-F30F-4468-B805-279636B45389}" srcOrd="0" destOrd="0" presId="urn:microsoft.com/office/officeart/2005/8/layout/pyramid2"/>
    <dgm:cxn modelId="{1BAD4960-A514-4468-8089-9909A0B64F8F}" type="presOf" srcId="{86FAC708-FBE0-4314-B421-17F12126AAC2}" destId="{DB5110C0-1DCF-4628-9105-235F6068ED3D}" srcOrd="0" destOrd="0" presId="urn:microsoft.com/office/officeart/2005/8/layout/pyramid2"/>
    <dgm:cxn modelId="{0CC5654B-7EDB-4F35-8ADF-F18957989A9D}" type="presOf" srcId="{F3E50069-74C4-4454-8FB4-D71EA0DAB2E4}" destId="{EA3A3DBE-76BD-419F-9D53-D42E99CCE197}" srcOrd="0" destOrd="0" presId="urn:microsoft.com/office/officeart/2005/8/layout/pyramid2"/>
    <dgm:cxn modelId="{682A2C4E-B9B1-499E-9CCF-E1551F3A83D6}" type="presOf" srcId="{80B446C3-3D42-4666-AA7A-8B11EAB56DB9}" destId="{89678BD4-8289-4D6D-BF24-3815AB8B635C}" srcOrd="0" destOrd="0" presId="urn:microsoft.com/office/officeart/2005/8/layout/pyramid2"/>
    <dgm:cxn modelId="{3AC0A780-AF4F-476D-B31E-B6066E2A8A99}" type="presOf" srcId="{168B136E-A885-4EBB-9E5F-039515597456}" destId="{6D07523B-D9B4-4933-BD8E-AB6E23DC9D37}" srcOrd="0" destOrd="0" presId="urn:microsoft.com/office/officeart/2005/8/layout/pyramid2"/>
    <dgm:cxn modelId="{E934F017-56D4-4CC1-86D3-2E0ED8887670}" type="presOf" srcId="{50B0D443-C26C-4C74-9443-06A69858C6E8}" destId="{69F8694C-8DAB-4381-9359-F86F7F88A668}" srcOrd="0" destOrd="0" presId="urn:microsoft.com/office/officeart/2005/8/layout/pyramid2"/>
    <dgm:cxn modelId="{786F1130-2BB6-4EFA-A4CA-DB10255F39DC}" type="presParOf" srcId="{DB5110C0-1DCF-4628-9105-235F6068ED3D}" destId="{6D0CF86B-7C60-44C2-9DCB-9599EAFEB2A5}" srcOrd="0" destOrd="0" presId="urn:microsoft.com/office/officeart/2005/8/layout/pyramid2"/>
    <dgm:cxn modelId="{1D6761EF-FE9D-4109-A1E3-3AC79AC586D6}" type="presParOf" srcId="{DB5110C0-1DCF-4628-9105-235F6068ED3D}" destId="{97DD3F5C-3E4C-43AB-BE9B-AC805150894D}" srcOrd="1" destOrd="0" presId="urn:microsoft.com/office/officeart/2005/8/layout/pyramid2"/>
    <dgm:cxn modelId="{965C358A-7DC1-435B-B6AD-88113AB01F3C}" type="presParOf" srcId="{97DD3F5C-3E4C-43AB-BE9B-AC805150894D}" destId="{6D07523B-D9B4-4933-BD8E-AB6E23DC9D37}" srcOrd="0" destOrd="0" presId="urn:microsoft.com/office/officeart/2005/8/layout/pyramid2"/>
    <dgm:cxn modelId="{694EB853-F21F-4D7D-81DA-6F39F5CA257F}" type="presParOf" srcId="{97DD3F5C-3E4C-43AB-BE9B-AC805150894D}" destId="{58DF9D9E-90B0-4046-80D8-00C1D7D02B9D}" srcOrd="1" destOrd="0" presId="urn:microsoft.com/office/officeart/2005/8/layout/pyramid2"/>
    <dgm:cxn modelId="{B246E5C6-77B2-4FCE-8F31-062163D768C0}" type="presParOf" srcId="{97DD3F5C-3E4C-43AB-BE9B-AC805150894D}" destId="{89678BD4-8289-4D6D-BF24-3815AB8B635C}" srcOrd="2" destOrd="0" presId="urn:microsoft.com/office/officeart/2005/8/layout/pyramid2"/>
    <dgm:cxn modelId="{736A03A9-DBA3-4434-8A04-4E38F47170BA}" type="presParOf" srcId="{97DD3F5C-3E4C-43AB-BE9B-AC805150894D}" destId="{A0CE7F84-3728-4EF3-9070-37F46C9F0F59}" srcOrd="3" destOrd="0" presId="urn:microsoft.com/office/officeart/2005/8/layout/pyramid2"/>
    <dgm:cxn modelId="{CA380566-66A8-415C-AF03-2D8B506E8D7C}" type="presParOf" srcId="{97DD3F5C-3E4C-43AB-BE9B-AC805150894D}" destId="{EA3A3DBE-76BD-419F-9D53-D42E99CCE197}" srcOrd="4" destOrd="0" presId="urn:microsoft.com/office/officeart/2005/8/layout/pyramid2"/>
    <dgm:cxn modelId="{23D889E7-4D3A-4706-A1EF-35AAA17F0D7C}" type="presParOf" srcId="{97DD3F5C-3E4C-43AB-BE9B-AC805150894D}" destId="{534C05F2-4EBE-4B06-BFD5-1022992F7092}" srcOrd="5" destOrd="0" presId="urn:microsoft.com/office/officeart/2005/8/layout/pyramid2"/>
    <dgm:cxn modelId="{2667831B-875A-4C09-AE24-4E4B69C7D14B}" type="presParOf" srcId="{97DD3F5C-3E4C-43AB-BE9B-AC805150894D}" destId="{2CD8FA4E-F30F-4468-B805-279636B45389}" srcOrd="6" destOrd="0" presId="urn:microsoft.com/office/officeart/2005/8/layout/pyramid2"/>
    <dgm:cxn modelId="{F6A3D133-66DB-40C7-90B1-A06460C7F84E}" type="presParOf" srcId="{97DD3F5C-3E4C-43AB-BE9B-AC805150894D}" destId="{625051EF-D6FE-4A69-90B1-0154B1956B46}" srcOrd="7" destOrd="0" presId="urn:microsoft.com/office/officeart/2005/8/layout/pyramid2"/>
    <dgm:cxn modelId="{57B8A4D6-F591-4BE7-B1D7-8FC26627CE16}" type="presParOf" srcId="{97DD3F5C-3E4C-43AB-BE9B-AC805150894D}" destId="{B11AAD24-413A-49FD-9813-B08367AF173F}" srcOrd="8" destOrd="0" presId="urn:microsoft.com/office/officeart/2005/8/layout/pyramid2"/>
    <dgm:cxn modelId="{A36F3B3E-E696-4DB9-A837-B8DF1E61B51D}" type="presParOf" srcId="{97DD3F5C-3E4C-43AB-BE9B-AC805150894D}" destId="{79B0A8DB-074A-493A-A97F-8F27886BE843}" srcOrd="9" destOrd="0" presId="urn:microsoft.com/office/officeart/2005/8/layout/pyramid2"/>
    <dgm:cxn modelId="{52603267-A95A-4B5A-9D4E-1B12F6F73C0B}" type="presParOf" srcId="{97DD3F5C-3E4C-43AB-BE9B-AC805150894D}" destId="{69F8694C-8DAB-4381-9359-F86F7F88A668}" srcOrd="10" destOrd="0" presId="urn:microsoft.com/office/officeart/2005/8/layout/pyramid2"/>
    <dgm:cxn modelId="{28834561-59AC-4DC4-A22B-8403FB0D1E2B}" type="presParOf" srcId="{97DD3F5C-3E4C-43AB-BE9B-AC805150894D}" destId="{397441AB-A479-404A-8A94-E23DA4C3EF9E}" srcOrd="1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9B804-7438-42EA-81A6-2F4B129632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43478-7CDC-44B9-807E-88C2A77240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479BF-0A87-45C3-8F00-57686195B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6D29E-403E-48D5-B058-254F47DD4D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19589-A7C2-466D-8632-232A88923D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2E0A-3888-47C2-914A-0370E4DD6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69CEF-C23B-4DA1-8B72-C9F9D5820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EE1A-7EF9-4918-B308-2A7000DE8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8F2E5-DC40-4E78-A268-162D65D5E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D107-5A43-4A38-AB0F-8DAB7ABD4E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1D6F-7F41-4F45-A4C2-0743D645C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D448E0-2E65-4F08-83E6-C98484FB7D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bonduellerussia.ru/uploads/_contents/154/content/mini_nutritious-vegetables-small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21.jpeg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hyperlink" Target="http://podrostkidiety.com/images/stories/fast_fu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r>
              <a:rPr lang="ru-RU" sz="5400">
                <a:solidFill>
                  <a:schemeClr val="bg1"/>
                </a:solidFill>
              </a:rPr>
              <a:t>Проект</a:t>
            </a:r>
            <a:br>
              <a:rPr lang="ru-RU" sz="5400">
                <a:solidFill>
                  <a:schemeClr val="bg1"/>
                </a:solidFill>
              </a:rPr>
            </a:br>
            <a:r>
              <a:rPr lang="ru-RU" sz="5400">
                <a:solidFill>
                  <a:schemeClr val="bg1"/>
                </a:solidFill>
              </a:rPr>
              <a:t>«Правильное питание школьника»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36838"/>
            <a:ext cx="8229600" cy="1143000"/>
          </a:xfrm>
        </p:spPr>
        <p:txBody>
          <a:bodyPr/>
          <a:lstStyle/>
          <a:p>
            <a:r>
              <a:rPr lang="ru-RU" sz="4800" b="1">
                <a:solidFill>
                  <a:srgbClr val="0000FF"/>
                </a:solidFill>
              </a:rPr>
              <a:t/>
            </a:r>
            <a:br>
              <a:rPr lang="ru-RU" sz="4800" b="1">
                <a:solidFill>
                  <a:srgbClr val="0000FF"/>
                </a:solidFill>
              </a:rPr>
            </a:br>
            <a:r>
              <a:rPr lang="ru-RU" sz="4800" b="1">
                <a:solidFill>
                  <a:srgbClr val="0000FF"/>
                </a:solidFill>
              </a:rPr>
              <a:t/>
            </a:r>
            <a:br>
              <a:rPr lang="ru-RU" sz="4800" b="1">
                <a:solidFill>
                  <a:srgbClr val="0000FF"/>
                </a:solidFill>
              </a:rPr>
            </a:br>
            <a:r>
              <a:rPr lang="ru-RU" sz="4800" b="1">
                <a:solidFill>
                  <a:srgbClr val="0000FF"/>
                </a:solidFill>
              </a:rPr>
              <a:t/>
            </a:r>
            <a:br>
              <a:rPr lang="ru-RU" sz="4800" b="1">
                <a:solidFill>
                  <a:srgbClr val="0000FF"/>
                </a:solidFill>
              </a:rPr>
            </a:br>
            <a:r>
              <a:rPr lang="ru-RU" sz="4800" b="1">
                <a:solidFill>
                  <a:srgbClr val="0000FF"/>
                </a:solidFill>
              </a:rPr>
              <a:t>Фаст – фуд</a:t>
            </a:r>
            <a:br>
              <a:rPr lang="ru-RU" sz="4800" b="1">
                <a:solidFill>
                  <a:srgbClr val="0000FF"/>
                </a:solidFill>
              </a:rPr>
            </a:br>
            <a:r>
              <a:rPr lang="ru-RU" sz="4800" b="1">
                <a:solidFill>
                  <a:srgbClr val="0000FF"/>
                </a:solidFill>
              </a:rPr>
              <a:t>99% еды быстрого приготовления состоит из химии, что приводит к целому ряду заболеваний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4525963"/>
          </a:xfrm>
        </p:spPr>
        <p:txBody>
          <a:bodyPr/>
          <a:lstStyle/>
          <a:p>
            <a:r>
              <a:rPr lang="ru-RU">
                <a:solidFill>
                  <a:srgbClr val="0000FF"/>
                </a:solidFill>
              </a:rPr>
              <a:t>Рациональное питание – это регулярное питание, оптимальное в количественном отношении и полноценное в качественном.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FF66CC"/>
                </a:solidFill>
              </a:rPr>
              <a:t>Принципы рационального питания: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r>
              <a:rPr lang="ru-RU" b="1"/>
              <a:t>-Равновесие между поступающей с пищей энергией и энергией расходуемой человеком</a:t>
            </a:r>
          </a:p>
          <a:p>
            <a:r>
              <a:rPr lang="ru-RU" b="1"/>
              <a:t>-Удовлетворение потребности организма человека в определенном количестве и соотношении пищевых веществ</a:t>
            </a:r>
          </a:p>
          <a:p>
            <a:r>
              <a:rPr lang="ru-RU" b="1"/>
              <a:t>-Соблюдение режима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r>
              <a:rPr lang="ru-RU">
                <a:solidFill>
                  <a:srgbClr val="FF66CC"/>
                </a:solidFill>
              </a:rPr>
              <a:t>Физическая активность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ОСНОВЫ РАЦИОНАЛЬНОГО ПИТАНИЯ.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75"/>
            <a:ext cx="4143375" cy="60721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037" name="Picture 101" descr="пирамида"/>
          <p:cNvPicPr>
            <a:picLocks noChangeAspect="1" noChangeArrowheads="1"/>
          </p:cNvPicPr>
          <p:nvPr/>
        </p:nvPicPr>
        <p:blipFill>
          <a:blip r:embed="rId2"/>
          <a:srcRect r="18965" b="20277"/>
          <a:stretch>
            <a:fillRect/>
          </a:stretch>
        </p:blipFill>
        <p:spPr bwMode="auto">
          <a:xfrm>
            <a:off x="468313" y="1052513"/>
            <a:ext cx="81295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ИСТОЧНИКИ УГЛЕВОДОВ: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07412" cy="1397000"/>
          </a:xfrm>
        </p:spPr>
        <p:txBody>
          <a:bodyPr/>
          <a:lstStyle/>
          <a:p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Сахар, крахмал, мед, конфеты, сухофрукты, хлебобулочные изделия, крупы, макаронные изделия, овощи, фрукты.</a:t>
            </a:r>
          </a:p>
        </p:txBody>
      </p:sp>
      <p:pic>
        <p:nvPicPr>
          <p:cNvPr id="33800" name="Picture 8" descr="х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14725"/>
            <a:ext cx="3887787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круп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997200"/>
            <a:ext cx="41052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макаро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5654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БЕЛКА: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92150"/>
            <a:ext cx="8229600" cy="1727200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Икра, мясо, рыба, сыр, орехи, яйца,  бобовые (горох, соя, фасоль), молоко, творог, грибы.</a:t>
            </a:r>
          </a:p>
        </p:txBody>
      </p:sp>
      <p:pic>
        <p:nvPicPr>
          <p:cNvPr id="29700" name="Picture 4" descr="мяс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рыб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365625"/>
            <a:ext cx="49704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бел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916113"/>
            <a:ext cx="25209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 rev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Овощи – источник витаминов на вашем столе</a:t>
            </a:r>
            <a:r>
              <a:rPr lang="ru-RU" sz="400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Существует 13 витаминов, которые наш организм не в состоянии вырабатывать сам, поэтому мы должны получать их с овощами. </a:t>
            </a:r>
          </a:p>
        </p:txBody>
      </p:sp>
      <p:pic>
        <p:nvPicPr>
          <p:cNvPr id="30724" name="Picture 4" descr="Овощи – источник витаминов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5288" y="1628775"/>
            <a:ext cx="31591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ИСТОЧНИКИ ЖИРОВ: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29600" cy="1684338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Масло растительное,  масло сливочное,</a:t>
            </a:r>
          </a:p>
          <a:p>
            <a:pPr>
              <a:buFontTx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  маргарин, жиры, сало, сметана, икра, молочные и мясные продукты.</a:t>
            </a:r>
          </a:p>
        </p:txBody>
      </p:sp>
      <p:pic>
        <p:nvPicPr>
          <p:cNvPr id="31748" name="Picture 4" descr="жи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852738"/>
            <a:ext cx="29797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моло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24175"/>
            <a:ext cx="381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ик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860800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214313"/>
            <a:ext cx="8183562" cy="857250"/>
          </a:xfrm>
        </p:spPr>
        <p:txBody>
          <a:bodyPr anchor="b"/>
          <a:lstStyle/>
          <a:p>
            <a:r>
              <a:rPr lang="ru-RU"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Молочные продукты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714348" y="1000108"/>
          <a:ext cx="821537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TextBox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9813" y="2597150"/>
            <a:ext cx="2390775" cy="3529013"/>
          </a:xfrm>
          <a:prstGeom prst="rect">
            <a:avLst/>
          </a:prstGeom>
          <a:noFill/>
        </p:spPr>
      </p:pic>
      <p:pic>
        <p:nvPicPr>
          <p:cNvPr id="6" name="Рисунок 5" descr="korova[1]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35025"/>
            <a:ext cx="3724275" cy="3322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>
                <a:latin typeface="Brush Script MT" pitchFamily="66" charset="0"/>
              </a:rPr>
              <a:t>«Человек есть то, что он ест»</a:t>
            </a:r>
            <a:br>
              <a:rPr lang="ru-RU">
                <a:latin typeface="Brush Script MT" pitchFamily="66" charset="0"/>
              </a:rPr>
            </a:br>
            <a:r>
              <a:rPr lang="ru-RU">
                <a:latin typeface="Brush Script MT" pitchFamily="66" charset="0"/>
              </a:rPr>
              <a:t>                Г. Гейне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9700" y="188913"/>
            <a:ext cx="3744913" cy="5184775"/>
          </a:xfrm>
        </p:spPr>
        <p:txBody>
          <a:bodyPr/>
          <a:lstStyle/>
          <a:p>
            <a:r>
              <a:rPr lang="ru-RU" sz="3200"/>
              <a:t>Для нормальной работы организма 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>нужно выпивать в сутки количество воды из расчета 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r>
              <a:rPr lang="ru-RU" sz="3200"/>
              <a:t>30мг на 1 кг массы тела.</a:t>
            </a:r>
            <a:r>
              <a:rPr lang="ru-RU"/>
              <a:t> 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105400"/>
            <a:ext cx="8569325" cy="1752600"/>
          </a:xfrm>
        </p:spPr>
        <p:txBody>
          <a:bodyPr/>
          <a:lstStyle/>
          <a:p>
            <a:r>
              <a:rPr lang="ru-RU"/>
              <a:t>Если ваш вес 45 кг.</a:t>
            </a:r>
          </a:p>
          <a:p>
            <a:r>
              <a:rPr lang="ru-RU"/>
              <a:t>То вы должны выпивать в день 1л 35 мл</a:t>
            </a:r>
          </a:p>
        </p:txBody>
      </p:sp>
      <p:pic>
        <p:nvPicPr>
          <p:cNvPr id="33795" name="Picture 3" descr="Таблица калорий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67995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274638"/>
            <a:ext cx="3754437" cy="6249987"/>
          </a:xfrm>
        </p:spPr>
        <p:txBody>
          <a:bodyPr/>
          <a:lstStyle/>
          <a:p>
            <a:r>
              <a:rPr lang="ru-RU" sz="2800"/>
              <a:t>Не стоит включать сладости в каждодневное меню.</a:t>
            </a:r>
            <a:r>
              <a:rPr lang="ru-RU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4354513" cy="5038725"/>
            <a:chOff x="0" y="754"/>
            <a:chExt cx="2743" cy="3174"/>
          </a:xfrm>
        </p:grpSpPr>
        <p:pic>
          <p:nvPicPr>
            <p:cNvPr id="34820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54"/>
              <a:ext cx="2744" cy="3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1" name="Text Box 6"/>
            <p:cNvSpPr txBox="1">
              <a:spLocks noChangeArrowheads="1"/>
            </p:cNvSpPr>
            <p:nvPr/>
          </p:nvSpPr>
          <p:spPr bwMode="auto">
            <a:xfrm>
              <a:off x="0" y="754"/>
              <a:ext cx="2744" cy="31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Режим питания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932362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Режим питания – это время и число приемов пищи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Рекомендуется 4-х разовый прием пищи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Интервалы между едой 3-4 часа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Последний прием пищи не позднее, чем за 3 часа до сна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250825" y="1700213"/>
            <a:ext cx="3851275" cy="4103687"/>
            <a:chOff x="204" y="1434"/>
            <a:chExt cx="2720" cy="2721"/>
          </a:xfrm>
        </p:grpSpPr>
        <p:pic>
          <p:nvPicPr>
            <p:cNvPr id="3584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1434"/>
              <a:ext cx="2721" cy="27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204" y="1434"/>
              <a:ext cx="2721" cy="27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 rev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824413" cy="6323012"/>
          </a:xfrm>
        </p:spPr>
        <p:txBody>
          <a:bodyPr/>
          <a:lstStyle/>
          <a:p>
            <a:r>
              <a:rPr lang="ru-RU" sz="2800"/>
              <a:t>два обязательных условия</a:t>
            </a:r>
            <a:br>
              <a:rPr lang="ru-RU" sz="2800"/>
            </a:br>
            <a:r>
              <a:rPr lang="ru-RU" sz="2800"/>
              <a:t> </a:t>
            </a:r>
            <a:br>
              <a:rPr lang="ru-RU" sz="2800"/>
            </a:br>
            <a:r>
              <a:rPr lang="ru-RU" sz="2800"/>
              <a:t>1-вое, это рациональная кулинарная обработка продуктов.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2-рое – соблюдение санитарно-гигиенических правил приготовления и хранения пищи.</a:t>
            </a:r>
          </a:p>
        </p:txBody>
      </p:sp>
      <p:pic>
        <p:nvPicPr>
          <p:cNvPr id="36867" name="Picture 7" descr="2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38163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0"/>
            <a:ext cx="8229600" cy="4292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FF"/>
                </a:solidFill>
              </a:rPr>
              <a:t>    Если в школьном возрасте человек не привыкнет к здоровой пище и не начнет правильно питаться, то с возрастом изменить свои привычки и пристрастия в еде будет достаточно сложно.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/>
              <a:t>Стенд</a:t>
            </a:r>
            <a:br>
              <a:rPr lang="ru-RU"/>
            </a:br>
            <a:r>
              <a:rPr lang="ru-RU"/>
              <a:t>Здоровое питание</a:t>
            </a:r>
          </a:p>
        </p:txBody>
      </p:sp>
      <p:pic>
        <p:nvPicPr>
          <p:cNvPr id="37891" name="Picture 3" descr="physical-activiti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652963"/>
            <a:ext cx="23034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Количество калорий в рыбе и морепродукт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565400"/>
            <a:ext cx="237648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Белок в бобовы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997200"/>
            <a:ext cx="8747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Овощи – источник витамин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2205038"/>
            <a:ext cx="15398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Приготовление картофел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5300663"/>
            <a:ext cx="1447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37" name="Picture 101" descr="пирамида"/>
          <p:cNvPicPr>
            <a:picLocks noChangeAspect="1" noChangeArrowheads="1"/>
          </p:cNvPicPr>
          <p:nvPr/>
        </p:nvPicPr>
        <p:blipFill>
          <a:blip r:embed="rId7"/>
          <a:srcRect r="18965" b="20277"/>
          <a:stretch>
            <a:fillRect/>
          </a:stretch>
        </p:blipFill>
        <p:spPr bwMode="auto">
          <a:xfrm>
            <a:off x="395288" y="2349500"/>
            <a:ext cx="2952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Сырые овощ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4724400"/>
            <a:ext cx="2051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150x105-images-stories-fast_fud">
            <a:hlinkClick r:id="rId9" tooltip="&quot;Фаст-фуд&quot;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4221163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0000FF"/>
                </a:solidFill>
              </a:rPr>
              <a:t>Актуальность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0000FF"/>
                </a:solidFill>
              </a:rPr>
              <a:t>Совершенно очевидно, что ученики нашей школы не самые здоровые дети в мире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sz="4800" b="1">
                <a:solidFill>
                  <a:srgbClr val="0000FF"/>
                </a:solidFill>
              </a:rPr>
              <a:t>Цель нашего проекта:</a:t>
            </a:r>
            <a:br>
              <a:rPr lang="ru-RU" sz="4800" b="1">
                <a:solidFill>
                  <a:srgbClr val="0000FF"/>
                </a:solidFill>
              </a:rPr>
            </a:br>
            <a:r>
              <a:rPr lang="ru-RU" sz="4800" b="1">
                <a:solidFill>
                  <a:srgbClr val="0000FF"/>
                </a:solidFill>
              </a:rPr>
              <a:t>-доказать, что питаться нужно правильно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В ходе проекта мы решали задачи: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>
                <a:solidFill>
                  <a:srgbClr val="FF0000"/>
                </a:solidFill>
              </a:rPr>
              <a:t>-Выявили в ходе анкетирования вкусы и пристрастия в области питания учащихся нашей школы</a:t>
            </a:r>
          </a:p>
          <a:p>
            <a:r>
              <a:rPr lang="ru-RU" sz="3600" b="1">
                <a:solidFill>
                  <a:srgbClr val="FF0000"/>
                </a:solidFill>
              </a:rPr>
              <a:t>-Выяснили как фаст - фуд влияет на здоровье</a:t>
            </a:r>
          </a:p>
          <a:p>
            <a:r>
              <a:rPr lang="ru-RU" sz="3600" b="1">
                <a:solidFill>
                  <a:srgbClr val="FF0000"/>
                </a:solidFill>
              </a:rPr>
              <a:t>-Разобрались в принципах рационального питания</a:t>
            </a:r>
          </a:p>
          <a:p>
            <a:pPr>
              <a:buFontTx/>
              <a:buNone/>
            </a:pPr>
            <a:endParaRPr 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Школьный возраст – очень ответственный период жизни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Пища – основной источник существования человека. В ней содержится около 600 химических веществ</a:t>
            </a:r>
            <a:r>
              <a:rPr lang="ru-RU" sz="4000">
                <a:solidFill>
                  <a:schemeClr val="bg1"/>
                </a:solidFill>
              </a:rPr>
              <a:t> </a:t>
            </a:r>
            <a:r>
              <a:rPr lang="ru-RU" sz="4000" b="1">
                <a:solidFill>
                  <a:schemeClr val="bg1"/>
                </a:solidFill>
              </a:rPr>
              <a:t>более 90 % которых обладают лечебными свойствами.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Анкетирование учащихся 6-7 классов: </a:t>
            </a:r>
            <a:br>
              <a:rPr lang="ru-RU" sz="4000" b="1"/>
            </a:br>
            <a:r>
              <a:rPr lang="ru-RU" sz="4000" b="1"/>
              <a:t>«Что ты любишь есть?»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7168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/>
              <a:t>-</a:t>
            </a:r>
            <a:r>
              <a:rPr lang="ru-RU" sz="2800" b="1">
                <a:solidFill>
                  <a:srgbClr val="0000FF"/>
                </a:solidFill>
              </a:rPr>
              <a:t>На завтрак ели в основном бутерброды, а не кашу есть которую нам советуют лучшие диетологи нашей страны, некоторые ученики вовсе не завтракают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-Нас порадовало, что овощи и фрукты едят и любят все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-Обедают в основном все супом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-Чипсы едят многие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-Больше всего любят пить газировку</a:t>
            </a:r>
          </a:p>
          <a:p>
            <a:pPr>
              <a:buFontTx/>
              <a:buNone/>
            </a:pPr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76475"/>
            <a:ext cx="8229600" cy="1143000"/>
          </a:xfrm>
        </p:spPr>
        <p:txBody>
          <a:bodyPr/>
          <a:lstStyle/>
          <a:p>
            <a:r>
              <a:rPr lang="ru-RU" sz="4000"/>
              <a:t>Вывод: Основное питание школьников, неблагоприятно для их здоровья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427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Brush Script MT</vt:lpstr>
      <vt:lpstr>Times New Roman</vt:lpstr>
      <vt:lpstr>Оформление по умолчанию</vt:lpstr>
      <vt:lpstr>Проект «Правильное питание школьника»</vt:lpstr>
      <vt:lpstr>«Человек есть то, что он ест»                 Г. Гейне</vt:lpstr>
      <vt:lpstr>Актуальность</vt:lpstr>
      <vt:lpstr>Цель нашего проекта: -доказать, что питаться нужно правильно</vt:lpstr>
      <vt:lpstr>В ходе проекта мы решали задачи:</vt:lpstr>
      <vt:lpstr>Школьный возраст – очень ответственный период жизни</vt:lpstr>
      <vt:lpstr>Пища – основной источник существования человека. В ней содержится около 600 химических веществ более 90 % которых обладают лечебными свойствами.</vt:lpstr>
      <vt:lpstr>Анкетирование учащихся 6-7 классов:  «Что ты любишь есть?»</vt:lpstr>
      <vt:lpstr>Вывод: Основное питание школьников, неблагоприятно для их здоровья </vt:lpstr>
      <vt:lpstr>   Фаст – фуд 99% еды быстрого приготовления состоит из химии, что приводит к целому ряду заболеваний</vt:lpstr>
      <vt:lpstr>Slide 11</vt:lpstr>
      <vt:lpstr>Принципы рационального питания:</vt:lpstr>
      <vt:lpstr>Физическая активность</vt:lpstr>
      <vt:lpstr>ОСНОВЫ РАЦИОНАЛЬНОГО ПИТАНИЯ.</vt:lpstr>
      <vt:lpstr>ОСНОВНЫЕ ИСТОЧНИКИ УГЛЕВОДОВ:</vt:lpstr>
      <vt:lpstr>ИСТОЧНИКИ БЕЛКА:</vt:lpstr>
      <vt:lpstr>Овощи – источник витаминов на вашем столе </vt:lpstr>
      <vt:lpstr>ОСНОВНЫЕ ИСТОЧНИКИ ЖИРОВ:</vt:lpstr>
      <vt:lpstr>Молочные продукты</vt:lpstr>
      <vt:lpstr>Для нормальной работы организма   нужно выпивать в сутки количество воды из расчета   30мг на 1 кг массы тела. </vt:lpstr>
      <vt:lpstr>Не стоит включать сладости в каждодневное меню. </vt:lpstr>
      <vt:lpstr>Режим питания</vt:lpstr>
      <vt:lpstr>два обязательных условия   1-вое, это рациональная кулинарная обработка продуктов.  2-рое – соблюдение санитарно-гигиенических правил приготовления и хранения пищи.</vt:lpstr>
      <vt:lpstr>Slide 24</vt:lpstr>
      <vt:lpstr>Стенд Здоровое питание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питание школьника»</dc:title>
  <dc:creator>Admin</dc:creator>
  <cp:lastModifiedBy>Windows User</cp:lastModifiedBy>
  <cp:revision>9</cp:revision>
  <dcterms:created xsi:type="dcterms:W3CDTF">2012-04-15T12:22:24Z</dcterms:created>
  <dcterms:modified xsi:type="dcterms:W3CDTF">2016-05-02T09:23:09Z</dcterms:modified>
</cp:coreProperties>
</file>