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06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8FEE07-B595-4F2A-A713-74EEC788CF6E}" type="datetimeFigureOut">
              <a:rPr lang="ru-RU" smtClean="0"/>
              <a:pPr/>
              <a:t>17.09.2024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9CB32E-108D-4FA5-988A-7F76293E86C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800" b="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ЗДОРОВЫЙ  ОБЕД  ШКОЛЬНИКА.</a:t>
            </a:r>
            <a:endParaRPr lang="ru-RU" sz="800" b="0" dirty="0" smtClean="0">
              <a:latin typeface="+mn-lt"/>
            </a:endParaRPr>
          </a:p>
          <a:p>
            <a:endParaRPr lang="ru-RU" sz="800" b="0" dirty="0">
              <a:latin typeface="+mn-lt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CB32E-108D-4FA5-988A-7F76293E86CB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dirty="0" smtClean="0">
                <a:solidFill>
                  <a:schemeClr val="tx1">
                    <a:lumMod val="95000"/>
                  </a:schemeClr>
                </a:solidFill>
              </a:rPr>
              <a:t>Питайтесь правильно и будьте здоровы!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CB32E-108D-4FA5-988A-7F76293E86CB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b="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Правильное, здоровое питание – одна из главных составляющих хорошего самочувствия школьника, его успешной учебы. Школьные нагрузки требуют полной отдачи сил, колоссальных  затрат энергии, которые нужно правильно восполнять. С первого класса и до окончания школы  ученик  съедает более 2000 школьных обедов. </a:t>
            </a:r>
          </a:p>
          <a:p>
            <a:endParaRPr lang="ru-RU" sz="1200" b="0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endParaRPr lang="ru-RU" sz="1200" b="0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endParaRPr lang="ru-RU" sz="1100" b="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1100" b="0" dirty="0" smtClean="0">
                <a:solidFill>
                  <a:schemeClr val="accent2">
                    <a:lumMod val="75000"/>
                  </a:schemeClr>
                </a:solidFill>
              </a:rPr>
              <a:t>ОБЕД ШКОЛЬНИКА  ДОЛЖЕН  СОСТОЯТЬ ИЗ ТРЕХ БЛЮД.  </a:t>
            </a:r>
          </a:p>
          <a:p>
            <a:pPr>
              <a:buNone/>
            </a:pPr>
            <a:endParaRPr lang="ru-RU" sz="1100" b="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1100" b="0" dirty="0" smtClean="0">
                <a:solidFill>
                  <a:schemeClr val="accent3">
                    <a:lumMod val="75000"/>
                  </a:schemeClr>
                </a:solidFill>
              </a:rPr>
              <a:t> . На первое обычно дается суп мясной, овощной или молочный.</a:t>
            </a:r>
          </a:p>
          <a:p>
            <a:pPr>
              <a:buNone/>
            </a:pPr>
            <a:r>
              <a:rPr lang="ru-RU" sz="1100" b="0" dirty="0" smtClean="0">
                <a:solidFill>
                  <a:schemeClr val="accent3">
                    <a:lumMod val="75000"/>
                  </a:schemeClr>
                </a:solidFill>
              </a:rPr>
              <a:t> . Второе блюдо — наиболее питательная часть обеда, состоит из рыбы или мяса в разных видах с гарниром крупяным или, лучше, овощным.</a:t>
            </a:r>
          </a:p>
          <a:p>
            <a:pPr>
              <a:buNone/>
            </a:pPr>
            <a:r>
              <a:rPr lang="ru-RU" sz="1100" b="0" dirty="0" smtClean="0">
                <a:solidFill>
                  <a:schemeClr val="accent3">
                    <a:lumMod val="75000"/>
                  </a:schemeClr>
                </a:solidFill>
              </a:rPr>
              <a:t>.Заканчивается обед сладким (компот, кисель, фрукты, ягоды) </a:t>
            </a:r>
            <a:br>
              <a:rPr lang="ru-RU" sz="1100" b="0" dirty="0" smtClean="0">
                <a:solidFill>
                  <a:schemeClr val="accent3">
                    <a:lumMod val="75000"/>
                  </a:schemeClr>
                </a:solidFill>
              </a:rPr>
            </a:br>
            <a:endParaRPr lang="ru-RU" sz="1100" b="0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CB32E-108D-4FA5-988A-7F76293E86CB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dirty="0" smtClean="0">
                <a:solidFill>
                  <a:schemeClr val="accent3"/>
                </a:solidFill>
              </a:rPr>
              <a:t>Но что мы часто видим в школьной столовой?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CB32E-108D-4FA5-988A-7F76293E86CB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dirty="0" smtClean="0">
                <a:solidFill>
                  <a:schemeClr val="accent6">
                    <a:lumMod val="75000"/>
                  </a:schemeClr>
                </a:solidFill>
              </a:rPr>
              <a:t>Почему дети отказываются от полезных продуктов и выбирают вредные?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CB32E-108D-4FA5-988A-7F76293E86CB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dirty="0" smtClean="0"/>
              <a:t>Ведь еще наши предки говорили: «Щи да каша - пища наша». Правы ли они были?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CB32E-108D-4FA5-988A-7F76293E86CB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dirty="0" smtClean="0"/>
              <a:t>Суп – это отвар рыбы, грибов, мяса, овощей и свежей зелени, и в нем есть все необходимое для полноценного протекания биологических и химических процессов в организме человека: белки, углеводы, витамины, микроэлементы и минеральные соли. Польза супа заключается еще и в том, что в бульонах с участием овощей содержаться аминокислоты, азот содержащие основания, которые положительно воздействуют на деятельность пищеварительных желез, возбуждая их. Аромат супам придает свежая зелень сельдерея, петрушки, укропа и листики лаврового листа.</a:t>
            </a:r>
            <a:br>
              <a:rPr lang="ru-RU" sz="1200" dirty="0" smtClean="0"/>
            </a:br>
            <a:r>
              <a:rPr lang="ru-RU" sz="1200" dirty="0" smtClean="0"/>
              <a:t> </a:t>
            </a:r>
            <a:br>
              <a:rPr lang="ru-RU" sz="1200" dirty="0" smtClean="0"/>
            </a:br>
            <a:r>
              <a:rPr lang="ru-RU" sz="1200" dirty="0" smtClean="0"/>
              <a:t>В супах много минеральных веществ, а фосфор и кальций просто необходимы организму, поэтому щи или борщ из свежей капусты, непременно должны присутствовать в рационе здорового питания. Микроэлементами богаты также свекольник, рассольник и овощные супы, ведь их основу составляют самые полезные овощи: свекла, капуста, морковь, лук, чеснок, картофель.</a:t>
            </a:r>
            <a:br>
              <a:rPr lang="ru-RU" sz="1200" dirty="0" smtClean="0"/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CB32E-108D-4FA5-988A-7F76293E86CB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«Без каши -  обед не обед»,-</a:t>
            </a:r>
            <a:r>
              <a:rPr lang="ru-RU" sz="1200" dirty="0" smtClean="0"/>
              <a:t>говорит старая русская пословица.</a:t>
            </a:r>
            <a:r>
              <a:rPr lang="ru-RU" sz="12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200" b="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Помимо того , что каши создаются из зерна, где в концентрированном виде присутствуют все жизненные элементы, все жизненные соки, они еще способны равномерно, нежно и одновременно плотно, без пропусков, заполнять стенки желудка и кишечника, тем самым предохраняя пищеварительные органы от всякого опасного воздействия на них: механического, химического, биохимического.</a:t>
            </a:r>
          </a:p>
          <a:p>
            <a:endParaRPr lang="ru-RU" sz="1200" b="0" dirty="0" smtClean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endParaRPr lang="ru-RU" sz="1200" b="0" dirty="0" smtClean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r>
              <a:rPr lang="ru-RU" sz="1200" b="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Будучи единственным блюдом, которое плотно клеится к стенкам кишечника, они не дают кишечнику расслабляться, все время требуя, чтобы мышцы кишок занимались своей прямой обязанностью — проталкиванием пищи. Если же мы будем есть только мясо или рыбу, хлеб или фрукты, пить только разные жидкости, то стенки кишечника будут часто совершенно «безработными» и станут вялыми, их мышцы отвыкнут от своей постоянной автоматической работы, ибо жидкости будут легко протекать, а сухая пища кусочками нестись вдоль этого потока, лишь кое-где задевая (и царапая) стенки кишечника, но не заполняя его плотно, равномерно, как фарш заполняет сосиски.</a:t>
            </a:r>
            <a:r>
              <a:rPr lang="ru-RU" sz="1200" b="0" dirty="0" smtClean="0"/>
              <a:t/>
            </a:r>
            <a:br>
              <a:rPr lang="ru-RU" sz="1200" b="0" dirty="0" smtClean="0"/>
            </a:br>
            <a:endParaRPr lang="ru-RU" b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CB32E-108D-4FA5-988A-7F76293E86CB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0" dirty="0" smtClean="0">
                <a:solidFill>
                  <a:schemeClr val="accent6">
                    <a:lumMod val="75000"/>
                  </a:schemeClr>
                </a:solidFill>
              </a:rPr>
              <a:t>Овощи - зеленые спутники человека. В процессе эволюции живых организмов на Земле растения постоянно влияли на животный мир и  до сих пор остаются единственной пищей для многих видов животных. </a:t>
            </a:r>
            <a:br>
              <a:rPr lang="ru-RU" b="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b="0" dirty="0" smtClean="0">
                <a:solidFill>
                  <a:schemeClr val="accent6">
                    <a:lumMod val="75000"/>
                  </a:schemeClr>
                </a:solidFill>
              </a:rPr>
              <a:t>Растительные продукты необходимы для нормальной жизнедеятельности организма человека. Чем богаче рацион растительной зеленью, овощами и фруктами, тем больше шансов крепкое здоровье человека и на успешное лечение многих заболеваний. Кроме того, растительная пища с прекрасным профилактическим средством против многих недугов. Это качество растительных продуктов связала с тем, что они содержат витамины А, С, Р, В1, РР, Е, К и другие, без которых человек не может существовать. Овощи также имеют минеральные элементы, участвующие во всех процессах обмена веществ в организме.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CB32E-108D-4FA5-988A-7F76293E86CB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dirty="0" smtClean="0"/>
              <a:t>Заканчивается обед сладким (компот, кисель, фрукты, ягоды), которое для своего усвоения почти не требует пищеварительных соков.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CB32E-108D-4FA5-988A-7F76293E86CB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AF683397-604A-4925-9EAA-8E9A5A3D6FC8}" type="datetimeFigureOut">
              <a:rPr lang="ru-RU" smtClean="0"/>
              <a:pPr/>
              <a:t>17.09.2024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069EA213-00EA-4EF8-ADC3-1884489600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83397-604A-4925-9EAA-8E9A5A3D6FC8}" type="datetimeFigureOut">
              <a:rPr lang="ru-RU" smtClean="0"/>
              <a:pPr/>
              <a:t>17.09.2024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EA213-00EA-4EF8-ADC3-1884489600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83397-604A-4925-9EAA-8E9A5A3D6FC8}" type="datetimeFigureOut">
              <a:rPr lang="ru-RU" smtClean="0"/>
              <a:pPr/>
              <a:t>17.09.2024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EA213-00EA-4EF8-ADC3-1884489600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AF683397-604A-4925-9EAA-8E9A5A3D6FC8}" type="datetimeFigureOut">
              <a:rPr lang="ru-RU" smtClean="0"/>
              <a:pPr/>
              <a:t>17.09.2024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EA213-00EA-4EF8-ADC3-1884489600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AF683397-604A-4925-9EAA-8E9A5A3D6FC8}" type="datetimeFigureOut">
              <a:rPr lang="ru-RU" smtClean="0"/>
              <a:pPr/>
              <a:t>17.09.2024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069EA213-00EA-4EF8-ADC3-1884489600ED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F683397-604A-4925-9EAA-8E9A5A3D6FC8}" type="datetimeFigureOut">
              <a:rPr lang="ru-RU" smtClean="0"/>
              <a:pPr/>
              <a:t>17.09.2024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069EA213-00EA-4EF8-ADC3-1884489600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AF683397-604A-4925-9EAA-8E9A5A3D6FC8}" type="datetimeFigureOut">
              <a:rPr lang="ru-RU" smtClean="0"/>
              <a:pPr/>
              <a:t>17.09.2024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069EA213-00EA-4EF8-ADC3-1884489600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83397-604A-4925-9EAA-8E9A5A3D6FC8}" type="datetimeFigureOut">
              <a:rPr lang="ru-RU" smtClean="0"/>
              <a:pPr/>
              <a:t>17.09.2024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EA213-00EA-4EF8-ADC3-1884489600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F683397-604A-4925-9EAA-8E9A5A3D6FC8}" type="datetimeFigureOut">
              <a:rPr lang="ru-RU" smtClean="0"/>
              <a:pPr/>
              <a:t>17.09.2024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069EA213-00EA-4EF8-ADC3-1884489600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AF683397-604A-4925-9EAA-8E9A5A3D6FC8}" type="datetimeFigureOut">
              <a:rPr lang="ru-RU" smtClean="0"/>
              <a:pPr/>
              <a:t>17.09.2024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069EA213-00EA-4EF8-ADC3-1884489600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AF683397-604A-4925-9EAA-8E9A5A3D6FC8}" type="datetimeFigureOut">
              <a:rPr lang="ru-RU" smtClean="0"/>
              <a:pPr/>
              <a:t>17.09.2024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069EA213-00EA-4EF8-ADC3-1884489600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AF683397-604A-4925-9EAA-8E9A5A3D6FC8}" type="datetimeFigureOut">
              <a:rPr lang="ru-RU" smtClean="0"/>
              <a:pPr/>
              <a:t>17.09.2024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069EA213-00EA-4EF8-ADC3-1884489600E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31984" cy="3438530"/>
          </a:xfrm>
        </p:spPr>
        <p:txBody>
          <a:bodyPr>
            <a:normAutofit/>
          </a:bodyPr>
          <a:lstStyle/>
          <a:p>
            <a:endParaRPr lang="ru-RU" sz="1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571536" y="4643446"/>
            <a:ext cx="6000792" cy="1752600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</a:rPr>
              <a:t>ЗДОРОВЫЙ  ОБЕД </a:t>
            </a:r>
          </a:p>
          <a:p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</a:rPr>
              <a:t>ШКОЛЬНИКА</a:t>
            </a:r>
            <a:endParaRPr lang="ru-RU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23554" name="Picture 2" descr="IMG 8057 1 cop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9124" y="1643050"/>
            <a:ext cx="4357718" cy="3040269"/>
          </a:xfrm>
          <a:prstGeom prst="rect">
            <a:avLst/>
          </a:prstGeom>
          <a:noFill/>
        </p:spPr>
      </p:pic>
      <p:pic>
        <p:nvPicPr>
          <p:cNvPr id="5" name="Рисунок 4" descr="http://susanin.udm.ru/upload/resize_cache/iblock/518/469_1000_1/1a5dad10-6169-4e5b-b902-a3457c291f56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596" y="785794"/>
            <a:ext cx="4214842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214414" y="5143512"/>
            <a:ext cx="7262074" cy="1409688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tx1">
                    <a:lumMod val="95000"/>
                  </a:schemeClr>
                </a:solidFill>
              </a:rPr>
              <a:t>Питайтесь правильно и будьте здоровы!</a:t>
            </a:r>
            <a:endParaRPr lang="ru-RU" sz="2400" b="1" dirty="0">
              <a:solidFill>
                <a:schemeClr val="tx1">
                  <a:lumMod val="95000"/>
                </a:schemeClr>
              </a:solidFill>
            </a:endParaRPr>
          </a:p>
        </p:txBody>
      </p:sp>
      <p:pic>
        <p:nvPicPr>
          <p:cNvPr id="5" name="Рисунок 4" descr="http://susanin.udm.ru/upload/resize_cache/iblock/518/469_1000_1/1a5dad10-6169-4e5b-b902-a3457c291f56.jpg"/>
          <p:cNvPicPr>
            <a:picLocks noGrp="1"/>
          </p:cNvPicPr>
          <p:nvPr>
            <p:ph type="pic" idx="1"/>
          </p:nvPr>
        </p:nvPicPr>
        <p:blipFill>
          <a:blip r:embed="rId3" cstate="print"/>
          <a:srcRect l="2970" r="2970"/>
          <a:stretch>
            <a:fillRect/>
          </a:stretch>
        </p:blipFill>
        <p:spPr bwMode="auto">
          <a:xfrm>
            <a:off x="1428728" y="428604"/>
            <a:ext cx="6904860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6"/>
            <a:ext cx="8301038" cy="6143636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Правильное, здоровое питание – одна из главных составляющих хорошего самочувствия школьника, его успешной учебы. Школьные нагрузки требуют полной отдачи сил, колоссальных  затрат энергии, которые нужно правильно восполнять. С первого класса и до окончания школы  ученик  съедает более 2000 школьных обедов. </a:t>
            </a:r>
          </a:p>
          <a:p>
            <a:endParaRPr lang="ru-RU" sz="2000" b="1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endParaRPr lang="ru-RU" sz="2000" b="1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endParaRPr lang="ru-RU" sz="18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</a:rPr>
              <a:t>ОБЕД ШКОЛЬНИКА  ДОЛЖЕН  СОСТОЯТЬ ИЗ ТРЕХ БЛЮД.  </a:t>
            </a:r>
          </a:p>
          <a:p>
            <a:pPr>
              <a:buNone/>
            </a:pPr>
            <a:endParaRPr lang="ru-RU" sz="18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</a:rPr>
              <a:t>. На первое обычно дается суп мясной, овощной или молочный.</a:t>
            </a:r>
          </a:p>
          <a:p>
            <a:pPr>
              <a:buNone/>
            </a:pP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</a:rPr>
              <a:t> . Второе блюдо — наиболее питательная часть обеда, состоит из рыбы или мяса в разных видах с гарниром крупяным или, лучше, овощным.</a:t>
            </a:r>
          </a:p>
          <a:p>
            <a:pPr>
              <a:buNone/>
            </a:pP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</a:rPr>
              <a:t>.Заканчивается обед сладким (компот, кисель, фрукты, ягоды) </a:t>
            </a:r>
            <a:br>
              <a:rPr lang="ru-RU" sz="1800" dirty="0" smtClean="0">
                <a:solidFill>
                  <a:schemeClr val="accent3">
                    <a:lumMod val="75000"/>
                  </a:schemeClr>
                </a:solidFill>
              </a:rPr>
            </a:br>
            <a:endParaRPr lang="ru-RU" sz="1800" b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089804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accent3"/>
                </a:solidFill>
              </a:rPr>
              <a:t>Но что мы часто видим в школьной столовой?</a:t>
            </a:r>
            <a:br>
              <a:rPr lang="ru-RU" sz="2800" dirty="0" smtClean="0">
                <a:solidFill>
                  <a:schemeClr val="accent3"/>
                </a:solidFill>
              </a:rPr>
            </a:br>
            <a:endParaRPr lang="ru-RU" sz="2800" dirty="0">
              <a:solidFill>
                <a:schemeClr val="accent3"/>
              </a:solidFill>
            </a:endParaRPr>
          </a:p>
        </p:txBody>
      </p:sp>
      <p:pic>
        <p:nvPicPr>
          <p:cNvPr id="4" name="Содержимое 3" descr="http://www.edimsovkusom.com/sites/edimsovkusom/files/images/stories/VIKA/2012/1/corbis-42-28732230.jpg"/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1357298"/>
            <a:ext cx="3929090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go1.imgsmail.ru/imgpreview?key=http%3A//dimonsoft.ru/wp-content/uploads/2012/08/108%5FImage5.jpg&amp;mb=imgdb_preview_194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0" y="4143380"/>
            <a:ext cx="3857652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fishband.ru/register_images/f00105bb85e7a297c497771bc0068540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29190" y="1428736"/>
            <a:ext cx="3714776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6" name="Picture 2" descr="http://isemya.ru/wp-content/uploads/2011/07/orig_dcebc4bec717fa3ab080597d4476e395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857752" y="4214818"/>
            <a:ext cx="3720684" cy="24139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-1214470"/>
            <a:ext cx="2928958" cy="5643602"/>
          </a:xfrm>
        </p:spPr>
        <p:txBody>
          <a:bodyPr>
            <a:normAutofit/>
          </a:bodyPr>
          <a:lstStyle/>
          <a:p>
            <a:pPr algn="r"/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Почему дети отказываются от полезных продуктов и выбирают вредные?</a:t>
            </a:r>
            <a:endParaRPr lang="ru-RU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Содержимое 3" descr="http://krug-nadezhda.ru/wp-content/uploads/2011/09/f_food.jpg"/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43306" y="500042"/>
            <a:ext cx="5072098" cy="5857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Ведь еще наши предки говорили: «Щи да каша - пища наша». Правы ли они были?</a:t>
            </a:r>
            <a:endParaRPr lang="ru-RU" sz="3600" dirty="0"/>
          </a:p>
        </p:txBody>
      </p:sp>
      <p:pic>
        <p:nvPicPr>
          <p:cNvPr id="6" name="Содержимое 5" descr="http://snovaoede.ru/wp-content/uploads/2012/05/mamaliga-030.jpg"/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1928802"/>
            <a:ext cx="4214842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://s2.womanjournal.ru/sites/default/files/imagecache/slideshow-586x503/article/23517/slideshow/2_pshennaya_kasha_s__tykvoy_i__kuragoy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57686" y="3214686"/>
            <a:ext cx="4500594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642918"/>
            <a:ext cx="5214974" cy="5857916"/>
          </a:xfrm>
        </p:spPr>
        <p:txBody>
          <a:bodyPr>
            <a:normAutofit fontScale="90000"/>
          </a:bodyPr>
          <a:lstStyle/>
          <a:p>
            <a:r>
              <a:rPr lang="ru-RU" sz="1600" dirty="0" smtClean="0"/>
              <a:t>Суп – это отвар рыбы, грибов, мяса, овощей и свежей зелени, и в нем есть все необходимое для полноценного протекания биологических и химических процессов в организме человека: белки, углеводы, витамины, микроэлементы и минеральные соли. Польза супа заключается еще и в том, что в бульонах с участием овощей содержаться аминокислоты, азот содержащие основания, которые положительно воздействуют на деятельность пищеварительных желез, возбуждая их. Аромат супам придает свежая зелень сельдерея, петрушки, укропа и листики лаврового листа.</a:t>
            </a:r>
            <a:br>
              <a:rPr lang="ru-RU" sz="1600" dirty="0" smtClean="0"/>
            </a:br>
            <a:r>
              <a:rPr lang="ru-RU" sz="1600" dirty="0" smtClean="0"/>
              <a:t> </a:t>
            </a:r>
            <a:br>
              <a:rPr lang="ru-RU" sz="1600" dirty="0" smtClean="0"/>
            </a:br>
            <a:r>
              <a:rPr lang="ru-RU" sz="1600" dirty="0" smtClean="0"/>
              <a:t>В супах много минеральных веществ, а фосфор и кальций просто необходимы организму, поэтому щи или борщ из свежей капусты, непременно должны присутствовать в рационе здорового питания. Микроэлементами богаты также свекольник, рассольник и овощные супы, ведь их основу составляют самые полезные овощи: свекла, капуста, морковь, лук, чеснок, картофель.</a:t>
            </a:r>
            <a:br>
              <a:rPr lang="ru-RU" sz="1600" dirty="0" smtClean="0"/>
            </a:br>
            <a:endParaRPr lang="ru-RU" sz="1600" dirty="0"/>
          </a:p>
        </p:txBody>
      </p:sp>
      <p:pic>
        <p:nvPicPr>
          <p:cNvPr id="5" name="Содержимое 4" descr="http://www.sami-svoimi-rukami.ru/uploads/10044_step.jpg"/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72132" y="1285861"/>
            <a:ext cx="3286148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67494"/>
            <a:ext cx="8115328" cy="73261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«Без каши -  обед не обед»,-</a:t>
            </a:r>
            <a:r>
              <a:rPr lang="ru-RU" sz="2000" dirty="0" smtClean="0"/>
              <a:t>говорит старая русская пословица.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357298"/>
            <a:ext cx="5000660" cy="5500702"/>
          </a:xfrm>
        </p:spPr>
        <p:txBody>
          <a:bodyPr>
            <a:normAutofit fontScale="85000" lnSpcReduction="20000"/>
          </a:bodyPr>
          <a:lstStyle/>
          <a:p>
            <a:r>
              <a:rPr lang="ru-RU" sz="16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Помимо того , что каши создаются из зерна, где в концентрированном виде присутствуют все жизненные элементы, все жизненные соки, они еще способны равномерно, нежно и одновременно плотно, без пропусков, заполнять стенки желудка и кишечника, тем самым предохраняя пищеварительные органы от всякого опасного воздействия на них: механического, химического, биохимического.</a:t>
            </a:r>
          </a:p>
          <a:p>
            <a:endParaRPr lang="ru-RU" sz="1600" b="1" dirty="0" smtClean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endParaRPr lang="ru-RU" sz="1600" b="1" dirty="0" smtClean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r>
              <a:rPr lang="ru-RU" sz="16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Будучи единственным блюдом, которое плотно клеится к стенкам кишечника, они не дают кишечнику расслабляться, все время требуя, чтобы мышцы кишок занимались своей прямой обязанностью — проталкиванием пищи. Если же мы будем есть только мясо или рыбу, хлеб или фрукты, пить только разные жидкости, то стенки кишечника будут часто совершенно «безработными» и станут вялыми, их мышцы отвыкнут от своей постоянной автоматической работы, ибо жидкости будут легко протекать, а сухая пища кусочками нестись вдоль этого потока, лишь кое-где задевая (и царапая) стенки кишечника, но не заполняя его плотно, равномерно, как фарш заполняет сосиски.</a:t>
            </a: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/>
            </a:r>
            <a:br>
              <a:rPr lang="ru-RU" sz="16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</a:br>
            <a:endParaRPr lang="ru-RU" sz="1600" b="1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Рисунок 3" descr="http://kuharka.com/uploads/posts/2011-05/thumbs/1304584268_kasha-grechnevaya-rassypchataya.jpe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0694" y="1643050"/>
            <a:ext cx="3643306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67494"/>
            <a:ext cx="8258204" cy="173274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2714620"/>
            <a:ext cx="8115328" cy="3740188"/>
          </a:xfrm>
        </p:spPr>
        <p:txBody>
          <a:bodyPr>
            <a:normAutofit fontScale="55000" lnSpcReduction="20000"/>
          </a:bodyPr>
          <a:lstStyle/>
          <a:p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Овощи - зеленые спутники человека. В процессе эволюции живых организмов на Земле растения постоянно влияли на животный мир и  до сих пор остаются единственной пищей для многих видов животных. </a:t>
            </a:r>
            <a:b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Растительные продукты необходимы для нормальной жизнедеятельности организма человека. Чем богаче рацион растительной зеленью, овощами и фруктами, тем больше шансов крепкое здоровье человека и на успешное лечение многих заболеваний. Кроме того, растительная пища с прекрасным профилактическим средством против многих недугов. Это качество растительных продуктов связала с тем, что они содержат витамины А, С, Р, В1, РР, Е, К и другие, без которых человек не может существовать. Овощи также имеют минеральные элементы, участвующие во всех процессах обмена веществ в организме.</a:t>
            </a:r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Рисунок 3" descr="http://agroazbuka.com/wp-content/uploads/2011/01/ovosch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357166"/>
            <a:ext cx="8215370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dirty="0" smtClean="0"/>
              <a:t>Заканчивается обед сладким (компот, кисель, фрукты, ягоды), которое для своего усвоения почти не требует пищеварительных соков.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Рисунок 3" descr="http://auroum.ru/wp-content/uploads/2010/10/%D0%9A%D0%B0%D0%BA-%D0%BF%D1%80%D0%B0%D0%B2%D0%B8%D0%BB%D1%8C%D0%BD%D0%BE-%D0%B2%D0%B0%D1%80%D0%B8%D1%82%D1%8C-%D0%BC%D0%B0%D0%BD%D0%BD%D1%83%D1%8E-%D0%BA%D0%B0%D1%88%D1%83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43250" y="1295400"/>
            <a:ext cx="28575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117</TotalTime>
  <Words>1304</Words>
  <Application>Microsoft Office PowerPoint</Application>
  <PresentationFormat>Экран (4:3)</PresentationFormat>
  <Paragraphs>54</Paragraphs>
  <Slides>10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Calibri</vt:lpstr>
      <vt:lpstr>Century Gothic</vt:lpstr>
      <vt:lpstr>Verdana</vt:lpstr>
      <vt:lpstr>Wingdings 2</vt:lpstr>
      <vt:lpstr>Яркая</vt:lpstr>
      <vt:lpstr>Презентация PowerPoint</vt:lpstr>
      <vt:lpstr>Презентация PowerPoint</vt:lpstr>
      <vt:lpstr>Но что мы часто видим в школьной столовой? </vt:lpstr>
      <vt:lpstr>Почему дети отказываются от полезных продуктов и выбирают вредные?</vt:lpstr>
      <vt:lpstr>Ведь еще наши предки говорили: «Щи да каша - пища наша». Правы ли они были?</vt:lpstr>
      <vt:lpstr>Суп – это отвар рыбы, грибов, мяса, овощей и свежей зелени, и в нем есть все необходимое для полноценного протекания биологических и химических процессов в организме человека: белки, углеводы, витамины, микроэлементы и минеральные соли. Польза супа заключается еще и в том, что в бульонах с участием овощей содержаться аминокислоты, азот содержащие основания, которые положительно воздействуют на деятельность пищеварительных желез, возбуждая их. Аромат супам придает свежая зелень сельдерея, петрушки, укропа и листики лаврового листа.   В супах много минеральных веществ, а фосфор и кальций просто необходимы организму, поэтому щи или борщ из свежей капусты, непременно должны присутствовать в рационе здорового питания. Микроэлементами богаты также свекольник, рассольник и овощные супы, ведь их основу составляют самые полезные овощи: свекла, капуста, морковь, лук, чеснок, картофель. </vt:lpstr>
      <vt:lpstr>«Без каши -  обед не обед»,-говорит старая русская пословица.</vt:lpstr>
      <vt:lpstr>Презентация PowerPoint</vt:lpstr>
      <vt:lpstr>Заканчивается обед сладким (компот, кисель, фрукты, ягоды), которое для своего усвоения почти не требует пищеварительных соков. </vt:lpstr>
      <vt:lpstr>Презентация PowerPoint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Stepen</dc:creator>
  <cp:lastModifiedBy>Школа 72</cp:lastModifiedBy>
  <cp:revision>14</cp:revision>
  <dcterms:created xsi:type="dcterms:W3CDTF">2013-05-26T18:29:22Z</dcterms:created>
  <dcterms:modified xsi:type="dcterms:W3CDTF">2024-09-17T08:28:41Z</dcterms:modified>
</cp:coreProperties>
</file>